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gif" ContentType="image/gif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737" r:id="rId2"/>
    <p:sldId id="683" r:id="rId3"/>
    <p:sldId id="738" r:id="rId4"/>
    <p:sldId id="685" r:id="rId5"/>
    <p:sldId id="686" r:id="rId6"/>
    <p:sldId id="682" r:id="rId7"/>
    <p:sldId id="688" r:id="rId8"/>
    <p:sldId id="687" r:id="rId9"/>
    <p:sldId id="689" r:id="rId10"/>
    <p:sldId id="710" r:id="rId11"/>
    <p:sldId id="690" r:id="rId12"/>
    <p:sldId id="691" r:id="rId13"/>
    <p:sldId id="653" r:id="rId14"/>
    <p:sldId id="654" r:id="rId15"/>
    <p:sldId id="656" r:id="rId16"/>
    <p:sldId id="655" r:id="rId17"/>
    <p:sldId id="651" r:id="rId18"/>
    <p:sldId id="650" r:id="rId19"/>
    <p:sldId id="628" r:id="rId20"/>
    <p:sldId id="657" r:id="rId21"/>
    <p:sldId id="601" r:id="rId22"/>
    <p:sldId id="658" r:id="rId23"/>
    <p:sldId id="659" r:id="rId24"/>
    <p:sldId id="660" r:id="rId25"/>
    <p:sldId id="661" r:id="rId26"/>
    <p:sldId id="662" r:id="rId27"/>
    <p:sldId id="663" r:id="rId28"/>
    <p:sldId id="692" r:id="rId29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3BE05"/>
    <a:srgbClr val="FF99FF"/>
    <a:srgbClr val="008000"/>
    <a:srgbClr val="CC00FF"/>
    <a:srgbClr val="FF3300"/>
    <a:srgbClr val="726E89"/>
    <a:srgbClr val="A00028"/>
    <a:srgbClr val="2A2A2E"/>
    <a:srgbClr val="00005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5" autoAdjust="0"/>
    <p:restoredTop sz="99369" autoAdjust="0"/>
  </p:normalViewPr>
  <p:slideViewPr>
    <p:cSldViewPr>
      <p:cViewPr varScale="1">
        <p:scale>
          <a:sx n="77" d="100"/>
          <a:sy n="77" d="100"/>
        </p:scale>
        <p:origin x="-917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568"/>
    </p:cViewPr>
  </p:sorterViewPr>
  <p:notesViewPr>
    <p:cSldViewPr>
      <p:cViewPr varScale="1">
        <p:scale>
          <a:sx n="61" d="100"/>
          <a:sy n="61" d="100"/>
        </p:scale>
        <p:origin x="-2811" y="-97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45123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7/12/2020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23787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0793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395651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39565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9555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0793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0793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2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1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6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8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3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3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7/12/2020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5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6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0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7/12/2020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0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900" indent="-342900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uzzorange.com/techorange/2017/10/17/adam-jamie-cpu-gpu-compare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achishah.ce/do-we-really-need-gpu-for-deep-learning-47042c02efe2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AI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學習的類別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1905000"/>
            <a:ext cx="8458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存在一個對應輸入和輸出的對應關係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我們不知道這個對應關係的原理及邏輯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但假設世界上有完美函數是符合這種對應關係的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可能有很多個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有很多資料符合這種對應關係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訓練集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設計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或找出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能達到上述目標的演算法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利用這些資料和演算法逼近完美函數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457200" y="304800"/>
            <a:ext cx="8229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我們相信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ML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也是一個函數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828800" y="60198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/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找出最接近完美函數的函數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62000" y="2057400"/>
            <a:ext cx="777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不管是邏輯或是逼近完美函式，都是尋找一個</a:t>
            </a:r>
            <a:r>
              <a:rPr kumimoji="1" lang="en-US" altLang="zh-TW" sz="60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Function</a:t>
            </a:r>
            <a:endParaRPr kumimoji="1" lang="en-US" altLang="zh-TW" sz="6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52400"/>
            <a:ext cx="6796087" cy="185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90600" y="2667000"/>
            <a:ext cx="6879727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4876800"/>
            <a:ext cx="6781800" cy="1493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524000"/>
            <a:ext cx="8186737" cy="468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吳恩達：目前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99%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都是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DL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76400"/>
            <a:ext cx="7924800" cy="4870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David Silver: DL + RL = AI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524000"/>
            <a:ext cx="822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神經元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權重、偏移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(Weight, Bias)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損失函數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(Loss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線性回歸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(Linear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邏輯回歸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(Logistics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啟動函數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(Activation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神經網路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(Neural Network)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層、輪、批次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(layer, epoch, batch)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Train, validation, test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66800" y="304800"/>
            <a:ext cx="7162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676400"/>
            <a:ext cx="822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梯度下降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(SGD)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學習率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(Learning Rate)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連鎖律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(Chain Rule)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反向傳遞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(Back propagation)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MSE(Mean Square Error)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交叉熵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(Cross Entropy)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Softmax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Normalization, Regularization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3048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續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DL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框架詳細說明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752600"/>
            <a:ext cx="822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高速及最大彈性的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DL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研究平台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提供如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般的陣列運算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沒有的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TPU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張量運算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自動微分功能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所有需要處理張量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(tensor)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運算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(flow)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的操作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類神經網路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模組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電腦視覺處理資料及操作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大部分的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DL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框架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所有維度空間的量，從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維開始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純量，任何數值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向量，多維空間亦可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2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矩陣，多維矩陣亦可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3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維以上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 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張量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張量在網路中的流動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(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維度改變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)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，所以才叫</a:t>
            </a:r>
            <a:r>
              <a:rPr kumimoji="1" lang="en-US" altLang="zh-TW" sz="40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Tensorflow</a:t>
            </a:r>
            <a:endParaRPr kumimoji="1" lang="en-US" altLang="zh-TW" sz="40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什麼叫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Tensor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143000"/>
            <a:ext cx="8635123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905000" y="2819400"/>
            <a:ext cx="5410200" cy="990600"/>
          </a:xfrm>
        </p:spPr>
        <p:txBody>
          <a:bodyPr/>
          <a:lstStyle/>
          <a:p>
            <a:pPr algn="ctr"/>
            <a:r>
              <a:rPr lang="en-US" altLang="zh-TW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CPU vs. GPU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43400" y="609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smtClean="0">
                <a:hlinkClick r:id="rId3"/>
              </a:rPr>
              <a:t>https://buzzorange.com/techorange/2017/10/17/adam-jamie-cpu-gpu-compare/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joshhu\Desktop\KZrxwR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800" y="1447800"/>
            <a:ext cx="7857067" cy="441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joshhu\Desktop\862LRm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990600"/>
            <a:ext cx="8398933" cy="472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joshhu\Desktop\E9Rozv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0668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joshhu\Desktop\ZV6Q2J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" y="914400"/>
            <a:ext cx="8805333" cy="4953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joshhu\Desktop\321DWx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3716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工作是搬運很大一批貨物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是法拉利，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是大卡車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是序列，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是並行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DRAM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VRAM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吞吐量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50GB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750GB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CPU vs. GPU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86000" y="6096000"/>
            <a:ext cx="670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hlinkClick r:id="rId3"/>
              </a:rPr>
              <a:t>https://medium.com/@shachishah.ce/do-we-really-need-gpu-for-deep-learning-47042c02efe2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joshhu\Desktop\1_jmyW9rqn_qWdVx2LlLdUMQ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685800"/>
            <a:ext cx="7162800" cy="541825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圓角矩形 4"/>
          <p:cNvSpPr/>
          <p:nvPr/>
        </p:nvSpPr>
        <p:spPr>
          <a:xfrm>
            <a:off x="152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準備資料集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3581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定義網路架構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準備一個演算法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6629400" y="1524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網路參數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不同的網路參數，形成無限多個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f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，就是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H)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152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利用資料集，不斷變更網路參數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就是一直找最好的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g)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3581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這個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g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要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和完美的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f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最接近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6629400" y="3429000"/>
            <a:ext cx="2209800" cy="1371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網路參數確定下來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就是將模型存檔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4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85800"/>
            <a:ext cx="8254225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2286000"/>
            <a:ext cx="8229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輸入一個數字，知道這個數是不是質數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輸入一張圖片，知道圖片中有貓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輸入一段語音，知道對應的文字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輸入一段影片，知道如何把影片中主角的臉換成自己的臉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輸入一盤圍棋，知道下一個子落在哪裏整盤才不會輸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990600" y="719078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學習就是獲得解答的能力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7526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輸入一個數字，知道這個數是不是質數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66800" y="3810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能力值的獲得方法之一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0" y="2743200"/>
            <a:ext cx="5572463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字方塊 5"/>
          <p:cNvSpPr txBox="1"/>
          <p:nvPr/>
        </p:nvSpPr>
        <p:spPr>
          <a:xfrm>
            <a:off x="381000" y="59436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isPrime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是一個具有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判斷質數能力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函數</a:t>
            </a:r>
            <a:endParaRPr kumimoji="1" lang="en-US" altLang="zh-TW" sz="3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905000"/>
            <a:ext cx="8229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人類知道定義質數的方法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利用邏輯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(if)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判斷質數的方法有無限多種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isPrime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就是其中之一種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是一個函數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稱之為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rule-based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hand-crafted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但邏輯之外的事，完全無法解決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3048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機器可利用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邏輯獲得能力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905000" y="57912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我們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熟知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此函數的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邏輯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1905000"/>
            <a:ext cx="8458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lang="zh-TW" altLang="en-US" sz="3600" b="1" dirty="0" smtClean="0">
                <a:latin typeface="微軟正黑體" pitchFamily="34" charset="-120"/>
                <a:ea typeface="微軟正黑體" pitchFamily="34" charset="-120"/>
              </a:rPr>
              <a:t>用程式讓機器變聰明，具有學習的能力</a:t>
            </a:r>
            <a:endParaRPr lang="en-US" altLang="zh-TW" sz="3600" b="1" dirty="0" smtClean="0">
              <a:latin typeface="微軟正黑體" pitchFamily="34" charset="-120"/>
              <a:ea typeface="微軟正黑體" pitchFamily="34" charset="-120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lang="zh-TW" altLang="en-US" sz="3600" b="1" dirty="0" smtClean="0">
                <a:latin typeface="微軟正黑體" pitchFamily="34" charset="-120"/>
                <a:ea typeface="微軟正黑體" pitchFamily="34" charset="-120"/>
              </a:rPr>
              <a:t>就像教小孩一樣，用不同的資料讓他學</a:t>
            </a:r>
            <a:endParaRPr lang="en-US" altLang="zh-TW" sz="3600" b="1" dirty="0" smtClean="0">
              <a:latin typeface="微軟正黑體" pitchFamily="34" charset="-120"/>
              <a:ea typeface="微軟正黑體" pitchFamily="34" charset="-120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學習的重點是不但是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” what to learn “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，也是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how to learn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我們相信整件事的背後也是一個</a:t>
            </a:r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Heiti TC Light"/>
              </a:rPr>
              <a:t>函數</a:t>
            </a:r>
            <a:endParaRPr kumimoji="1" lang="en-US" altLang="zh-TW" sz="3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457200" y="304800"/>
            <a:ext cx="8229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機器學習如果不是邏輯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057400" y="59436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/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教機器利用資料去學習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457200" y="1905000"/>
            <a:ext cx="8458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存在一個對應輸入和輸出的對應關係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我們不知道這個對應關係的原理及邏輯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但假設世界上有完美函數是符合這種對應關係的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可能有很多個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有很多資料符合這種對應關係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訓練集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設計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或找出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能達到上述目標的演算法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利用這些資料和演算法逼近完美函數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457200" y="304800"/>
            <a:ext cx="8229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我們相信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ML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也是一個函數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828800" y="60198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/>
            <a:r>
              <a:rPr kumimoji="1" lang="zh-TW" altLang="en-US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找出最接近完美函數的函數</a:t>
            </a:r>
            <a:endParaRPr kumimoji="1" lang="en-US" altLang="zh-TW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3505200"/>
            <a:ext cx="6570474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方塊 4"/>
          <p:cNvSpPr txBox="1"/>
          <p:nvPr/>
        </p:nvSpPr>
        <p:spPr>
          <a:xfrm>
            <a:off x="914400" y="533400"/>
            <a:ext cx="822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完美函數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f: X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Y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訓練資料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D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無限多可能的假設集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H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演算法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A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，或稱之為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Model</a:t>
            </a:r>
          </a:p>
          <a:p>
            <a:pPr marL="266700" indent="-266700">
              <a:buFont typeface="Arial" pitchFamily="34" charset="0"/>
              <a:buChar char="•"/>
            </a:pP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利用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A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從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H</a:t>
            </a:r>
            <a:r>
              <a:rPr kumimoji="1" lang="zh-TW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中找，儘量接近完美函數</a:t>
            </a:r>
            <a:r>
              <a:rPr kumimoji="1" lang="en-US" altLang="zh-TW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f</a:t>
            </a:r>
          </a:p>
          <a:p>
            <a:pPr marL="266700" indent="-266700">
              <a:buFont typeface="Arial" pitchFamily="34" charset="0"/>
              <a:buChar char="•"/>
            </a:pPr>
            <a:endParaRPr kumimoji="1" lang="en-US" altLang="zh-TW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古典相簿.potx</Template>
  <TotalTime>0</TotalTime>
  <Words>815</Words>
  <Application>Microsoft Office PowerPoint</Application>
  <PresentationFormat>如螢幕大小 (4:3)</PresentationFormat>
  <Paragraphs>124</Paragraphs>
  <Slides>28</Slides>
  <Notes>22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29" baseType="lpstr">
      <vt:lpstr>古典相簿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  <vt:lpstr>投影片 13</vt:lpstr>
      <vt:lpstr>投影片 14</vt:lpstr>
      <vt:lpstr>投影片 15</vt:lpstr>
      <vt:lpstr>投影片 16</vt:lpstr>
      <vt:lpstr>投影片 17</vt:lpstr>
      <vt:lpstr>投影片 18</vt:lpstr>
      <vt:lpstr>投影片 19</vt:lpstr>
      <vt:lpstr>投影片 20</vt:lpstr>
      <vt:lpstr>投影片 21</vt:lpstr>
      <vt:lpstr>投影片 22</vt:lpstr>
      <vt:lpstr>投影片 23</vt:lpstr>
      <vt:lpstr>投影片 24</vt:lpstr>
      <vt:lpstr>投影片 25</vt:lpstr>
      <vt:lpstr>投影片 26</vt:lpstr>
      <vt:lpstr>投影片 27</vt:lpstr>
      <vt:lpstr>投影片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modified xsi:type="dcterms:W3CDTF">2020-07-12T13:58:40Z</dcterms:modified>
</cp:coreProperties>
</file>